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iRFzkxXtPZe2s+GQZEPkIN2DC3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66CEF1-443F-4672-BFEF-D841304EC331}">
  <a:tblStyle styleId="{7166CEF1-443F-4672-BFEF-D841304EC33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8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9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4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1370013" y="763588"/>
            <a:ext cx="5030787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Spun bonding: </a:t>
            </a:r>
            <a:r>
              <a:rPr b="0" i="0" lang="en-US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uses nozzles blowing melted threads of a thermoplastic polymer (often polypropylene) to layer threads between 15-35 micrometers on a conveyor belt, which build up into cloth as the belt continues down the line</a:t>
            </a:r>
            <a:endParaRPr/>
          </a:p>
        </p:txBody>
      </p:sp>
      <p:sp>
        <p:nvSpPr>
          <p:cNvPr id="67" name="Google Shape;67;p4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1370013" y="763588"/>
            <a:ext cx="5030787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Spun bonding: </a:t>
            </a:r>
            <a:r>
              <a:rPr b="0" i="0" lang="en-US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uses nozzles blowing melted threads of a thermoplastic polymer (often polypropylene) to layer threads between 15-35 micrometers on a conveyor belt, which build up into cloth as the belt continues down the line</a:t>
            </a:r>
            <a:endParaRPr/>
          </a:p>
        </p:txBody>
      </p:sp>
      <p:sp>
        <p:nvSpPr>
          <p:cNvPr id="77" name="Google Shape;77;p5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1370013" y="763588"/>
            <a:ext cx="5030787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370013" y="763588"/>
            <a:ext cx="5030787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Dehydration synthesis</a:t>
            </a:r>
            <a:endParaRPr/>
          </a:p>
        </p:txBody>
      </p:sp>
      <p:sp>
        <p:nvSpPr>
          <p:cNvPr id="184" name="Google Shape;184;p8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507999" y="2014538"/>
            <a:ext cx="8162925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Title">
  <p:cSld name="Simple 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628650" y="365125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Left">
  <p:cSld name="Content Lef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/>
          <p:nvPr>
            <p:ph type="title"/>
          </p:nvPr>
        </p:nvSpPr>
        <p:spPr>
          <a:xfrm>
            <a:off x="628650" y="365125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31"/>
          <p:cNvSpPr txBox="1"/>
          <p:nvPr>
            <p:ph idx="1" type="body"/>
          </p:nvPr>
        </p:nvSpPr>
        <p:spPr>
          <a:xfrm>
            <a:off x="628650" y="1143000"/>
            <a:ext cx="2706688" cy="4706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Right">
  <p:cSld name="Content Righ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type="title"/>
          </p:nvPr>
        </p:nvSpPr>
        <p:spPr>
          <a:xfrm>
            <a:off x="628650" y="365125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32"/>
          <p:cNvSpPr txBox="1"/>
          <p:nvPr>
            <p:ph idx="1" type="body"/>
          </p:nvPr>
        </p:nvSpPr>
        <p:spPr>
          <a:xfrm>
            <a:off x="5808662" y="1005490"/>
            <a:ext cx="2706688" cy="4706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457200" y="6642720"/>
            <a:ext cx="8229240" cy="2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457200" y="6642720"/>
            <a:ext cx="8229240" cy="2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60" y="6208560"/>
            <a:ext cx="1001520" cy="51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7120" y="491400"/>
            <a:ext cx="3214440" cy="13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1720" y="6208560"/>
            <a:ext cx="3568320" cy="51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6"/>
          <p:cNvSpPr/>
          <p:nvPr/>
        </p:nvSpPr>
        <p:spPr>
          <a:xfrm>
            <a:off x="1149480" y="6532200"/>
            <a:ext cx="43318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5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" name="Google Shape;16;p26"/>
          <p:cNvSpPr/>
          <p:nvPr/>
        </p:nvSpPr>
        <p:spPr>
          <a:xfrm>
            <a:off x="1146240" y="6433200"/>
            <a:ext cx="433512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50">
            <a:solidFill>
              <a:srgbClr val="FFCC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/>
          <p:nvPr/>
        </p:nvSpPr>
        <p:spPr>
          <a:xfrm>
            <a:off x="457200" y="6642720"/>
            <a:ext cx="8229240" cy="2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60" y="6208560"/>
            <a:ext cx="1001520" cy="51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/>
          <p:nvPr/>
        </p:nvSpPr>
        <p:spPr>
          <a:xfrm>
            <a:off x="1149480" y="6532200"/>
            <a:ext cx="43318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5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28"/>
          <p:cNvSpPr/>
          <p:nvPr/>
        </p:nvSpPr>
        <p:spPr>
          <a:xfrm>
            <a:off x="1146240" y="6433200"/>
            <a:ext cx="433512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50">
            <a:solidFill>
              <a:srgbClr val="FFCC00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1720" y="6208560"/>
            <a:ext cx="3568320" cy="51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3280" y="478080"/>
            <a:ext cx="1064880" cy="38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8"/>
          <p:cNvSpPr txBox="1"/>
          <p:nvPr>
            <p:ph type="title"/>
          </p:nvPr>
        </p:nvSpPr>
        <p:spPr>
          <a:xfrm>
            <a:off x="628650" y="365125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628650" y="1225842"/>
            <a:ext cx="7886700" cy="4951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25.jpg"/><Relationship Id="rId5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9.jp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685800" y="22780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Novel PVA Membranes Functionalized with L-Arginine for dual Virus and Carbon capture</a:t>
            </a:r>
            <a:endParaRPr b="0" i="0" sz="2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1371600" y="3364200"/>
            <a:ext cx="6400440" cy="2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Salma Ly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Pi: Dr. Matthew Green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School for Engineering of Matter, Transport and Energy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Arizona State University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rizona NASA Vertical Text" id="48" name="Google Shape;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1364" y="1"/>
            <a:ext cx="1582635" cy="211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126479" y="845166"/>
            <a:ext cx="55946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General Goal Reaction: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Amine Functionlized polymer CO2 capture mechanism</a:t>
            </a:r>
            <a:endParaRPr/>
          </a:p>
        </p:txBody>
      </p:sp>
      <p:graphicFrame>
        <p:nvGraphicFramePr>
          <p:cNvPr id="218" name="Google Shape;218;p10"/>
          <p:cNvGraphicFramePr/>
          <p:nvPr/>
        </p:nvGraphicFramePr>
        <p:xfrm>
          <a:off x="674109" y="1486142"/>
          <a:ext cx="4050668" cy="580831"/>
        </p:xfrm>
        <a:graphic>
          <a:graphicData uri="http://schemas.openxmlformats.org/presentationml/2006/ole">
            <mc:AlternateContent>
              <mc:Choice Requires="v">
                <p:oleObj r:id="rId4" imgH="580831" imgW="4050668" progId="ChemDraw.Document.6.0" spid="_x0000_s1">
                  <p:embed/>
                </p:oleObj>
              </mc:Choice>
              <mc:Fallback>
                <p:oleObj r:id="rId5" imgH="580831" imgW="4050668" progId="ChemDraw.Document.6.0">
                  <p:embed/>
                  <p:pic>
                    <p:nvPicPr>
                      <p:cNvPr id="218" name="Google Shape;218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74109" y="1486142"/>
                        <a:ext cx="4050668" cy="580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9" name="Google Shape;21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6731" y="3182460"/>
            <a:ext cx="5594684" cy="231878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/>
        </p:nvSpPr>
        <p:spPr>
          <a:xfrm>
            <a:off x="466731" y="4115640"/>
            <a:ext cx="41478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Termolecular reaction mechanism (1:1)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570420" y="5366503"/>
            <a:ext cx="52506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Bicarbonate formation on reaction with guanidine group of L-Arg (1:1)</a:t>
            </a:r>
            <a:endParaRPr/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24715" y="1841999"/>
            <a:ext cx="3094998" cy="394764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/>
          <p:nvPr/>
        </p:nvSpPr>
        <p:spPr>
          <a:xfrm>
            <a:off x="6350983" y="5789645"/>
            <a:ext cx="636188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 J. Williams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et. al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719.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252957" y="2229775"/>
            <a:ext cx="45753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of sorption of amines: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Zwitterionic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Termolecular</a:t>
            </a:r>
            <a:endParaRPr/>
          </a:p>
        </p:txBody>
      </p:sp>
      <p:sp>
        <p:nvSpPr>
          <p:cNvPr id="225" name="Google Shape;225;p10"/>
          <p:cNvSpPr/>
          <p:nvPr/>
        </p:nvSpPr>
        <p:spPr>
          <a:xfrm>
            <a:off x="138812" y="868146"/>
            <a:ext cx="5594684" cy="123599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261504" y="340659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Background-Chemical Reactions CO2 Capture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556591" y="1133060"/>
            <a:ext cx="7886700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question/goals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techniques/procedures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– Virus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– carbon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problems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628650" y="545234"/>
            <a:ext cx="6804314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r>
              <a:rPr lang="en-US" sz="4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Overview        </a:t>
            </a:r>
            <a:r>
              <a:rPr lang="en-US" sz="4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-US" sz="4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endParaRPr sz="4800" u="sng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/>
          <p:nvPr>
            <p:ph idx="12" type="sldNum"/>
          </p:nvPr>
        </p:nvSpPr>
        <p:spPr>
          <a:xfrm>
            <a:off x="3302295" y="6595373"/>
            <a:ext cx="482427" cy="27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p12"/>
          <p:cNvPicPr preferRelativeResize="0"/>
          <p:nvPr/>
        </p:nvPicPr>
        <p:blipFill rotWithShape="1">
          <a:blip r:embed="rId3">
            <a:alphaModFix/>
          </a:blip>
          <a:srcRect b="0" l="0" r="528" t="0"/>
          <a:stretch/>
        </p:blipFill>
        <p:spPr>
          <a:xfrm>
            <a:off x="522515" y="936596"/>
            <a:ext cx="8110330" cy="532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2"/>
          <p:cNvSpPr txBox="1"/>
          <p:nvPr>
            <p:ph type="title"/>
          </p:nvPr>
        </p:nvSpPr>
        <p:spPr>
          <a:xfrm>
            <a:off x="522515" y="385799"/>
            <a:ext cx="7032625" cy="382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Polymer Parameters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/>
          <p:nvPr/>
        </p:nvSpPr>
        <p:spPr>
          <a:xfrm>
            <a:off x="4643001" y="999593"/>
            <a:ext cx="4151717" cy="50717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420283" y="999593"/>
            <a:ext cx="4151717" cy="50717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 txBox="1"/>
          <p:nvPr>
            <p:ph type="title"/>
          </p:nvPr>
        </p:nvSpPr>
        <p:spPr>
          <a:xfrm>
            <a:off x="420283" y="329413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Polymer Samples</a:t>
            </a:r>
            <a:endParaRPr/>
          </a:p>
        </p:txBody>
      </p:sp>
      <p:sp>
        <p:nvSpPr>
          <p:cNvPr id="248" name="Google Shape;248;p13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cluttered&#10;&#10;Description automatically generated" id="249" name="Google Shape;249;p13"/>
          <p:cNvPicPr preferRelativeResize="0"/>
          <p:nvPr/>
        </p:nvPicPr>
        <p:blipFill rotWithShape="1">
          <a:blip r:embed="rId3">
            <a:alphaModFix/>
          </a:blip>
          <a:srcRect b="30444" l="0" r="0" t="20795"/>
          <a:stretch/>
        </p:blipFill>
        <p:spPr>
          <a:xfrm>
            <a:off x="770773" y="1397800"/>
            <a:ext cx="3598194" cy="2339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worktable&#10;&#10;Description automatically generated" id="250" name="Google Shape;250;p13"/>
          <p:cNvPicPr preferRelativeResize="0"/>
          <p:nvPr/>
        </p:nvPicPr>
        <p:blipFill rotWithShape="1">
          <a:blip r:embed="rId4">
            <a:alphaModFix/>
          </a:blip>
          <a:srcRect b="18612" l="0" r="0" t="0"/>
          <a:stretch/>
        </p:blipFill>
        <p:spPr>
          <a:xfrm rot="-5400000">
            <a:off x="5266155" y="3188293"/>
            <a:ext cx="2673538" cy="2901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etter&#10;&#10;Description automatically generated with medium confidence" id="251" name="Google Shape;251;p13"/>
          <p:cNvPicPr preferRelativeResize="0"/>
          <p:nvPr/>
        </p:nvPicPr>
        <p:blipFill rotWithShape="1">
          <a:blip r:embed="rId5">
            <a:alphaModFix/>
          </a:blip>
          <a:srcRect b="20561" l="16004" r="0" t="20714"/>
          <a:stretch/>
        </p:blipFill>
        <p:spPr>
          <a:xfrm rot="-5400000">
            <a:off x="6649835" y="1240442"/>
            <a:ext cx="2035001" cy="189695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/>
          <p:nvPr/>
        </p:nvSpPr>
        <p:spPr>
          <a:xfrm>
            <a:off x="420283" y="1033516"/>
            <a:ext cx="3913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 Characteristics/ Improvements: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4719457" y="1397800"/>
            <a:ext cx="1999402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of solution used to determine average size reproduced vs goal size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648532" y="3869111"/>
            <a:ext cx="3473016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14% PVA mats spun with better fibers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Larger sample size to work with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concentrations of L-Arginine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Porous structure was checked by holding peeled mat to the light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(Manual: Korah, M. M., Ly, S., Barbosa, T., Lackner, K. S., &amp; Green, M. D. (n.d.). Electrospun poly(vinyl alcohol) - L-arginine nanofiber composites for direct air capture of CO2. </a:t>
            </a:r>
            <a:r>
              <a:rPr i="1"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Wiley-VCH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663" y="867600"/>
            <a:ext cx="7610500" cy="527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 txBox="1"/>
          <p:nvPr>
            <p:ph type="title"/>
          </p:nvPr>
        </p:nvSpPr>
        <p:spPr>
          <a:xfrm>
            <a:off x="279663" y="364100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H-NMR Samples</a:t>
            </a:r>
            <a:endParaRPr/>
          </a:p>
        </p:txBody>
      </p:sp>
      <p:sp>
        <p:nvSpPr>
          <p:cNvPr id="261" name="Google Shape;261;p14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rginine - Wikipedia" id="262" name="Google Shape;2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9628" y="1197755"/>
            <a:ext cx="2141070" cy="77613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 txBox="1"/>
          <p:nvPr/>
        </p:nvSpPr>
        <p:spPr>
          <a:xfrm>
            <a:off x="7318417" y="1860114"/>
            <a:ext cx="28753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L-Arginine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 txBox="1"/>
          <p:nvPr>
            <p:ph type="title"/>
          </p:nvPr>
        </p:nvSpPr>
        <p:spPr>
          <a:xfrm>
            <a:off x="420831" y="337457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Results – UT Labs</a:t>
            </a:r>
            <a:endParaRPr/>
          </a:p>
        </p:txBody>
      </p:sp>
      <p:sp>
        <p:nvSpPr>
          <p:cNvPr id="269" name="Google Shape;269;p15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0" name="Google Shape;270;p15"/>
          <p:cNvPicPr preferRelativeResize="0"/>
          <p:nvPr/>
        </p:nvPicPr>
        <p:blipFill rotWithShape="1">
          <a:blip r:embed="rId3">
            <a:alphaModFix/>
          </a:blip>
          <a:srcRect b="0" l="0" r="0" t="2582"/>
          <a:stretch/>
        </p:blipFill>
        <p:spPr>
          <a:xfrm>
            <a:off x="165622" y="1027050"/>
            <a:ext cx="5879849" cy="305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 txBox="1"/>
          <p:nvPr/>
        </p:nvSpPr>
        <p:spPr>
          <a:xfrm>
            <a:off x="5987339" y="1186114"/>
            <a:ext cx="294694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 concentration = 6*10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PFU/mL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MS2 collected when there is no sample inside the cell = 4.2*10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4.5*10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4.10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PFU/mL     (10,20,30 min intervals)</a:t>
            </a:r>
            <a:endParaRPr/>
          </a:p>
        </p:txBody>
      </p:sp>
      <p:pic>
        <p:nvPicPr>
          <p:cNvPr id="272" name="Google Shape;272;p15"/>
          <p:cNvPicPr preferRelativeResize="0"/>
          <p:nvPr/>
        </p:nvPicPr>
        <p:blipFill rotWithShape="1">
          <a:blip r:embed="rId4">
            <a:alphaModFix/>
          </a:blip>
          <a:srcRect b="0" l="27942" r="0" t="10057"/>
          <a:stretch/>
        </p:blipFill>
        <p:spPr>
          <a:xfrm>
            <a:off x="5077897" y="3810762"/>
            <a:ext cx="3856383" cy="240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5"/>
          <p:cNvPicPr preferRelativeResize="0"/>
          <p:nvPr/>
        </p:nvPicPr>
        <p:blipFill rotWithShape="1">
          <a:blip r:embed="rId5">
            <a:alphaModFix/>
          </a:blip>
          <a:srcRect b="35213" l="2102" r="72322" t="20659"/>
          <a:stretch/>
        </p:blipFill>
        <p:spPr>
          <a:xfrm>
            <a:off x="3384564" y="4461206"/>
            <a:ext cx="1602040" cy="1382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556591" y="1133060"/>
            <a:ext cx="7886700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question/goals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techniques/procedures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Results/Discussion – Virus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Results/Discussion – carbon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problems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628650" y="545234"/>
            <a:ext cx="6804314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r>
              <a:rPr lang="en-US" sz="4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Overview        </a:t>
            </a:r>
            <a:r>
              <a:rPr lang="en-US" sz="4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-US" sz="4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endParaRPr/>
          </a:p>
        </p:txBody>
      </p:sp>
      <p:pic>
        <p:nvPicPr>
          <p:cNvPr descr="Arizona NASA Vertical Text" id="281" name="Google Shape;2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2964" y="4010891"/>
            <a:ext cx="1582635" cy="211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312821" y="437315"/>
            <a:ext cx="7255042" cy="371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PVA L-Arginine Sorption Performance</a:t>
            </a:r>
            <a:endParaRPr/>
          </a:p>
        </p:txBody>
      </p:sp>
      <p:sp>
        <p:nvSpPr>
          <p:cNvPr id="288" name="Google Shape;288;p17"/>
          <p:cNvSpPr txBox="1"/>
          <p:nvPr/>
        </p:nvSpPr>
        <p:spPr>
          <a:xfrm>
            <a:off x="497464" y="4231502"/>
            <a:ext cx="408689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this mean in application?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tree use?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for CO2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and rate of adsorption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56" y="1198986"/>
            <a:ext cx="4383504" cy="291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2069" y="1198986"/>
            <a:ext cx="4467051" cy="27958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1" name="Google Shape;291;p17"/>
          <p:cNvGraphicFramePr/>
          <p:nvPr/>
        </p:nvGraphicFramePr>
        <p:xfrm>
          <a:off x="5224658" y="4209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{7166CEF1-443F-4672-BFEF-D841304EC331}</a:tableStyleId>
              </a:tblPr>
              <a:tblGrid>
                <a:gridCol w="1231900"/>
                <a:gridCol w="1028700"/>
                <a:gridCol w="1028700"/>
              </a:tblGrid>
              <a:tr h="35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Cycl</a:t>
                      </a: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Adsorption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Desorption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 (µmol/g)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542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579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Flux (µmol/g/s)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0.063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0.318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Sample mass (g)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2" name="Google Shape;292;p17"/>
          <p:cNvSpPr txBox="1"/>
          <p:nvPr/>
        </p:nvSpPr>
        <p:spPr>
          <a:xfrm>
            <a:off x="397608" y="955145"/>
            <a:ext cx="40868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Adsorption Performance</a:t>
            </a:r>
            <a:endParaRPr/>
          </a:p>
        </p:txBody>
      </p:sp>
      <p:sp>
        <p:nvSpPr>
          <p:cNvPr id="293" name="Google Shape;293;p17"/>
          <p:cNvSpPr txBox="1"/>
          <p:nvPr/>
        </p:nvSpPr>
        <p:spPr>
          <a:xfrm>
            <a:off x="4733933" y="968843"/>
            <a:ext cx="40868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Desorption Performance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/>
          <p:nvPr>
            <p:ph type="title"/>
          </p:nvPr>
        </p:nvSpPr>
        <p:spPr>
          <a:xfrm>
            <a:off x="455468" y="378723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Results (Consideration of other factors )</a:t>
            </a:r>
            <a:endParaRPr/>
          </a:p>
        </p:txBody>
      </p:sp>
      <p:sp>
        <p:nvSpPr>
          <p:cNvPr id="299" name="Google Shape;299;p18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0" name="Google Shape;3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897577"/>
            <a:ext cx="7333295" cy="5609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556591" y="1133060"/>
            <a:ext cx="78867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question/goals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techniques/procedures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Results/Discussion – Virus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Results/Discussion – carbon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problems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628650" y="545234"/>
            <a:ext cx="6804314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r>
              <a:rPr lang="en-US" sz="4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Overview        </a:t>
            </a:r>
            <a:r>
              <a:rPr lang="en-US" sz="4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-US" sz="4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type="title"/>
          </p:nvPr>
        </p:nvSpPr>
        <p:spPr>
          <a:xfrm>
            <a:off x="436729" y="369348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Research Question/Motivation</a:t>
            </a:r>
            <a:endParaRPr/>
          </a:p>
        </p:txBody>
      </p:sp>
      <p:sp>
        <p:nvSpPr>
          <p:cNvPr id="54" name="Google Shape;54;p2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"/>
          <p:cNvSpPr txBox="1"/>
          <p:nvPr/>
        </p:nvSpPr>
        <p:spPr>
          <a:xfrm>
            <a:off x="436729" y="1146511"/>
            <a:ext cx="8078621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Technology Mission Directorate (STMD):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Tackling the CO2 challenge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Technology Research &amp; Development  Challenges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Exploration &amp; Operations Missions Directorate (HEOMD):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Mitigating human health risk, creating safe and reliable environment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research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Research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Questions: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electrospinning a nanofibrous non-woven poly(vinyl) alcohol mat functionalized with L-Arginine synthesize a reusable practical mask that protects from a variety of viruses?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electrospinning a nanofibrous non-woven poly(vinyl) alcohol mat functionalized with L-Arginine synthesize a reusable filter for carbon capture?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/>
          <p:nvPr>
            <p:ph type="title"/>
          </p:nvPr>
        </p:nvSpPr>
        <p:spPr>
          <a:xfrm>
            <a:off x="628650" y="365125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/>
              <a:t>Obstacles faced/ Over come</a:t>
            </a:r>
            <a:endParaRPr/>
          </a:p>
        </p:txBody>
      </p:sp>
      <p:sp>
        <p:nvSpPr>
          <p:cNvPr id="313" name="Google Shape;313;p20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20"/>
          <p:cNvSpPr txBox="1"/>
          <p:nvPr/>
        </p:nvSpPr>
        <p:spPr>
          <a:xfrm>
            <a:off x="628650" y="1240869"/>
            <a:ext cx="659101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efficiency on membrane through a higher concentration of guanine groups (instead of L-Arg.)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Crosslinking reagent concentrations (like glutaraldehyde)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improvement of chemical bond between amine groups and the polymer backbone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mechanical properties of fiber strength to improve?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investigation in commercializing and longevity of material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579309" y="1025150"/>
            <a:ext cx="78867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question/goals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techniques/procedures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Results/Discussion – Virus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Results/Discussion – carbon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problems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1"/>
          <p:cNvSpPr txBox="1"/>
          <p:nvPr>
            <p:ph type="title"/>
          </p:nvPr>
        </p:nvSpPr>
        <p:spPr>
          <a:xfrm>
            <a:off x="628650" y="545234"/>
            <a:ext cx="6804314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r>
              <a:rPr lang="en-US" sz="4800" u="sng"/>
              <a:t>         Overview        </a:t>
            </a:r>
            <a:r>
              <a:rPr lang="en-US" sz="4800" u="sng">
                <a:solidFill>
                  <a:schemeClr val="lt1"/>
                </a:solidFill>
              </a:rPr>
              <a:t>w</a:t>
            </a:r>
            <a:r>
              <a:rPr lang="en-US" sz="4800" u="sng"/>
              <a:t>     </a:t>
            </a:r>
            <a:endParaRPr/>
          </a:p>
        </p:txBody>
      </p:sp>
      <p:pic>
        <p:nvPicPr>
          <p:cNvPr descr="Arizona NASA Vertical Text" id="322" name="Google Shape;32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2964" y="4010891"/>
            <a:ext cx="1582635" cy="211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/>
          <p:nvPr>
            <p:ph type="title"/>
          </p:nvPr>
        </p:nvSpPr>
        <p:spPr>
          <a:xfrm>
            <a:off x="351559" y="351270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Acknowledgements</a:t>
            </a:r>
            <a:endParaRPr/>
          </a:p>
        </p:txBody>
      </p:sp>
      <p:sp>
        <p:nvSpPr>
          <p:cNvPr id="328" name="Google Shape;328;p22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22"/>
          <p:cNvSpPr txBox="1"/>
          <p:nvPr/>
        </p:nvSpPr>
        <p:spPr>
          <a:xfrm>
            <a:off x="298068" y="853745"/>
            <a:ext cx="641367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Professor Green</a:t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PhD student Mani Korah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Green Research Group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 Lab from the Department of Chemical Engineering (Hyeonji Oh, Charan Samineni, Sophie De Respino)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23"/>
          <p:cNvSpPr txBox="1"/>
          <p:nvPr/>
        </p:nvSpPr>
        <p:spPr>
          <a:xfrm>
            <a:off x="556591" y="1133060"/>
            <a:ext cx="78867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question/goals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techniques/procedures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Results/Discussion – Virus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Results/Discussion – carbon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problems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3"/>
          <p:cNvSpPr txBox="1"/>
          <p:nvPr>
            <p:ph type="title"/>
          </p:nvPr>
        </p:nvSpPr>
        <p:spPr>
          <a:xfrm>
            <a:off x="628650" y="545234"/>
            <a:ext cx="6804314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r>
              <a:rPr lang="en-US" sz="4800" u="sng"/>
              <a:t>         Overview        </a:t>
            </a:r>
            <a:r>
              <a:rPr lang="en-US" sz="4800" u="sng">
                <a:solidFill>
                  <a:schemeClr val="lt1"/>
                </a:solidFill>
              </a:rPr>
              <a:t>w</a:t>
            </a:r>
            <a:r>
              <a:rPr lang="en-US" sz="4800" u="sng"/>
              <a:t>     </a:t>
            </a:r>
            <a:endParaRPr/>
          </a:p>
        </p:txBody>
      </p:sp>
      <p:pic>
        <p:nvPicPr>
          <p:cNvPr descr="Arizona NASA Vertical Text" id="337" name="Google Shape;3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2964" y="4010891"/>
            <a:ext cx="1582635" cy="211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 txBox="1"/>
          <p:nvPr>
            <p:ph type="title"/>
          </p:nvPr>
        </p:nvSpPr>
        <p:spPr>
          <a:xfrm>
            <a:off x="444998" y="350339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References</a:t>
            </a:r>
            <a:endParaRPr/>
          </a:p>
        </p:txBody>
      </p:sp>
      <p:sp>
        <p:nvSpPr>
          <p:cNvPr id="343" name="Google Shape;343;p24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24"/>
          <p:cNvSpPr txBox="1"/>
          <p:nvPr/>
        </p:nvSpPr>
        <p:spPr>
          <a:xfrm>
            <a:off x="444998" y="954563"/>
            <a:ext cx="6413679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Korah, M. M., Ly, S., Barbosa, T., Lackner, K. S., &amp; Green, M. D. (n.d.). Electrospun poly(vinyl alcohol) - L-arginine nanofiber composites for direct air capture of CO2.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Wiley-VCH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-Shi, Qing, et al.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Grafting Short-Chain Amino Acids onto Membrane Surfaces to Resist Protein Fouling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13 Oct. 2010, pp. 1–7.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-Chen, Dandan, et al.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of L-Arginine on Performances of Polyamide Thin-Film Composite Reverse Osmosis Membranes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15 June 2019, pp. 1–12.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-Venturi, Davide, et al.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Arginine/Nanocellulose Membranes for Carbon Capture Applications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10 June 2019, pp. 1–17.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-Hussein, Yasmein, et al. “Electrospun PVA/Hyaluronic Acid/L-Arginine Nanofibers for Wound Healing Applications: Nanofibers Optimization and in Vitro Bioevaluation.”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Journal of Biological Macromolecules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164, 11 July 2020, pp. 667–676., doi:10.1016/j.ijbiomac.2020.07.126.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-Sapalidis, Andreas A.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Porous Polyvinyl Alcohol Membranes: Preparation Methods and Applications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5 June 2020, pp. 2–22.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>
            <p:ph idx="1" type="body"/>
          </p:nvPr>
        </p:nvSpPr>
        <p:spPr>
          <a:xfrm>
            <a:off x="507999" y="2014538"/>
            <a:ext cx="8162925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 b="1" sz="6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en-US" sz="6000"/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type="title"/>
          </p:nvPr>
        </p:nvSpPr>
        <p:spPr>
          <a:xfrm>
            <a:off x="628650" y="545234"/>
            <a:ext cx="6804314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r>
              <a:rPr lang="en-US" sz="4800" u="sng"/>
              <a:t>         Overview        </a:t>
            </a:r>
            <a:r>
              <a:rPr lang="en-US" sz="4800" u="sng">
                <a:solidFill>
                  <a:schemeClr val="lt1"/>
                </a:solidFill>
              </a:rPr>
              <a:t>w</a:t>
            </a:r>
            <a:r>
              <a:rPr lang="en-US" sz="4800" u="sng"/>
              <a:t>     </a:t>
            </a:r>
            <a:endParaRPr/>
          </a:p>
        </p:txBody>
      </p:sp>
      <p:sp>
        <p:nvSpPr>
          <p:cNvPr id="61" name="Google Shape;61;p3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556591" y="1133060"/>
            <a:ext cx="7886700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question/goals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techniques/procedures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– Virus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– carbon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problems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izona NASA Vertical Text" id="63" name="Google Shape;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2964" y="4010891"/>
            <a:ext cx="1582635" cy="211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406978" y="358199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Background- Existing masks</a:t>
            </a:r>
            <a:endParaRPr/>
          </a:p>
        </p:txBody>
      </p:sp>
      <p:sp>
        <p:nvSpPr>
          <p:cNvPr id="70" name="Google Shape;70;p4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4"/>
          <p:cNvSpPr txBox="1"/>
          <p:nvPr/>
        </p:nvSpPr>
        <p:spPr>
          <a:xfrm>
            <a:off x="304800" y="1034845"/>
            <a:ext cx="4017818" cy="4403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Homemade mask: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(Two or more layers of washable breathable fabric): lowest results in terms of filtration of airborne particles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N95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:(polypropylene &amp; spun bonding)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Surgical mask: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against airborne particles, disposable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Exhalation valves or vents: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is not effective and does not prevent virus particles from entering)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Gaiters: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(needed two or more layers to become an effective filter)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 shields: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(does not prevent particles from entering, no filtration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4944" y="4259685"/>
            <a:ext cx="4877899" cy="14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9015" y="1191491"/>
            <a:ext cx="4226713" cy="284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5"/>
          <p:cNvPicPr preferRelativeResize="0"/>
          <p:nvPr/>
        </p:nvPicPr>
        <p:blipFill rotWithShape="1">
          <a:blip r:embed="rId3">
            <a:alphaModFix/>
          </a:blip>
          <a:srcRect b="0" l="0" r="8868" t="0"/>
          <a:stretch/>
        </p:blipFill>
        <p:spPr>
          <a:xfrm>
            <a:off x="4475426" y="1900045"/>
            <a:ext cx="4409808" cy="331478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 txBox="1"/>
          <p:nvPr>
            <p:ph type="title"/>
          </p:nvPr>
        </p:nvSpPr>
        <p:spPr>
          <a:xfrm>
            <a:off x="392676" y="365125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Background-Carbon Capture/ Global warming</a:t>
            </a:r>
            <a:endParaRPr/>
          </a:p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5"/>
          <p:cNvSpPr txBox="1"/>
          <p:nvPr/>
        </p:nvSpPr>
        <p:spPr>
          <a:xfrm>
            <a:off x="392676" y="857356"/>
            <a:ext cx="502841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Global warming and climate change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2021-22 carbon Emissions: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4">
            <a:alphaModFix/>
          </a:blip>
          <a:srcRect b="13764" l="2599" r="9593" t="6184"/>
          <a:stretch/>
        </p:blipFill>
        <p:spPr>
          <a:xfrm>
            <a:off x="0" y="1953015"/>
            <a:ext cx="4716209" cy="320884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 txBox="1"/>
          <p:nvPr/>
        </p:nvSpPr>
        <p:spPr>
          <a:xfrm>
            <a:off x="5002533" y="5443445"/>
            <a:ext cx="3802742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IEA, Global energy-related CO2 emissions, 1990-2021, IEA, Paris https://www.iea.org/data-and-statistics/charts/global-energy-related-co2-emissions-1990-2021</a:t>
            </a:r>
            <a:endParaRPr/>
          </a:p>
        </p:txBody>
      </p:sp>
      <p:sp>
        <p:nvSpPr>
          <p:cNvPr id="85" name="Google Shape;85;p5"/>
          <p:cNvSpPr txBox="1"/>
          <p:nvPr/>
        </p:nvSpPr>
        <p:spPr>
          <a:xfrm>
            <a:off x="228600" y="5494858"/>
            <a:ext cx="3617686" cy="600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IEA, Change in CO2 emissions by fuel, 1990-2021, IEA, Paris https://www.iea.org/data-and-statistics/charts/change-in-co2-emissions-by-fuel-1990-2021</a:t>
            </a:r>
            <a:endParaRPr/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5">
            <a:alphaModFix/>
          </a:blip>
          <a:srcRect b="94794" l="0" r="61659" t="0"/>
          <a:stretch/>
        </p:blipFill>
        <p:spPr>
          <a:xfrm>
            <a:off x="4572000" y="1708455"/>
            <a:ext cx="3952934" cy="36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6">
            <a:alphaModFix/>
          </a:blip>
          <a:srcRect b="95250" l="151" r="65001" t="0"/>
          <a:stretch/>
        </p:blipFill>
        <p:spPr>
          <a:xfrm>
            <a:off x="207626" y="1623348"/>
            <a:ext cx="3637396" cy="36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/>
          <p:cNvPicPr preferRelativeResize="0"/>
          <p:nvPr/>
        </p:nvPicPr>
        <p:blipFill rotWithShape="1">
          <a:blip r:embed="rId6">
            <a:alphaModFix/>
          </a:blip>
          <a:srcRect b="0" l="152" r="77730" t="93259"/>
          <a:stretch/>
        </p:blipFill>
        <p:spPr>
          <a:xfrm>
            <a:off x="392676" y="4940453"/>
            <a:ext cx="2022505" cy="460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556591" y="1133060"/>
            <a:ext cx="7886700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question/goals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techniques/procedures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– Virus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– carbon capture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problems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"/>
          <p:cNvSpPr txBox="1"/>
          <p:nvPr>
            <p:ph type="title"/>
          </p:nvPr>
        </p:nvSpPr>
        <p:spPr>
          <a:xfrm>
            <a:off x="628650" y="545234"/>
            <a:ext cx="6804314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r>
              <a:rPr lang="en-US" sz="4800" u="sng"/>
              <a:t>         Overview        </a:t>
            </a:r>
            <a:r>
              <a:rPr lang="en-US" sz="4800" u="sng">
                <a:solidFill>
                  <a:schemeClr val="lt1"/>
                </a:solidFill>
              </a:rPr>
              <a:t>w</a:t>
            </a:r>
            <a:r>
              <a:rPr lang="en-US" sz="4800" u="sng"/>
              <a:t>     </a:t>
            </a:r>
            <a:endParaRPr/>
          </a:p>
        </p:txBody>
      </p:sp>
      <p:pic>
        <p:nvPicPr>
          <p:cNvPr descr="Arizona NASA Vertical Text" id="96" name="Google Shape;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2964" y="4010891"/>
            <a:ext cx="1582635" cy="211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>
            <a:off x="186935" y="1032918"/>
            <a:ext cx="3776673" cy="50857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4049475" y="1039721"/>
            <a:ext cx="4957287" cy="50857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 txBox="1"/>
          <p:nvPr>
            <p:ph type="title"/>
          </p:nvPr>
        </p:nvSpPr>
        <p:spPr>
          <a:xfrm>
            <a:off x="186935" y="350937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Background- Techniques used</a:t>
            </a:r>
            <a:endParaRPr/>
          </a:p>
        </p:txBody>
      </p:sp>
      <p:sp>
        <p:nvSpPr>
          <p:cNvPr id="105" name="Google Shape;105;p7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>
            <a:off x="283185" y="2227108"/>
            <a:ext cx="3575306" cy="3183091"/>
            <a:chOff x="3047812" y="2524670"/>
            <a:chExt cx="3048188" cy="2765214"/>
          </a:xfrm>
        </p:grpSpPr>
        <p:sp>
          <p:nvSpPr>
            <p:cNvPr id="107" name="Google Shape;107;p7"/>
            <p:cNvSpPr/>
            <p:nvPr/>
          </p:nvSpPr>
          <p:spPr>
            <a:xfrm>
              <a:off x="5170420" y="3778994"/>
              <a:ext cx="925580" cy="10184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7878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3611966" y="2524670"/>
              <a:ext cx="2324175" cy="2765214"/>
              <a:chOff x="9396726" y="1123835"/>
              <a:chExt cx="2324175" cy="2765214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9837755" y="2803513"/>
                <a:ext cx="142879" cy="131374"/>
              </a:xfrm>
              <a:custGeom>
                <a:rect b="b" l="l" r="r" t="t"/>
                <a:pathLst>
                  <a:path extrusionOk="0" h="131374" w="142879">
                    <a:moveTo>
                      <a:pt x="65" y="94"/>
                    </a:moveTo>
                    <a:lnTo>
                      <a:pt x="142945" y="94"/>
                    </a:lnTo>
                    <a:lnTo>
                      <a:pt x="142945" y="131468"/>
                    </a:lnTo>
                    <a:lnTo>
                      <a:pt x="65" y="131468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7"/>
              <p:cNvSpPr txBox="1"/>
              <p:nvPr/>
            </p:nvSpPr>
            <p:spPr>
              <a:xfrm>
                <a:off x="10150581" y="3423157"/>
                <a:ext cx="866880" cy="271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34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Taylor cone</a:t>
                </a:r>
                <a:endParaRPr/>
              </a:p>
            </p:txBody>
          </p:sp>
          <p:sp>
            <p:nvSpPr>
              <p:cNvPr id="111" name="Google Shape;111;p7"/>
              <p:cNvSpPr txBox="1"/>
              <p:nvPr/>
            </p:nvSpPr>
            <p:spPr>
              <a:xfrm>
                <a:off x="9396726" y="3622181"/>
                <a:ext cx="1144865" cy="266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34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PVG + DI water</a:t>
                </a:r>
                <a:endParaRPr/>
              </a:p>
            </p:txBody>
          </p:sp>
          <p:sp>
            <p:nvSpPr>
              <p:cNvPr id="112" name="Google Shape;112;p7"/>
              <p:cNvSpPr txBox="1"/>
              <p:nvPr/>
            </p:nvSpPr>
            <p:spPr>
              <a:xfrm>
                <a:off x="9772682" y="2229334"/>
                <a:ext cx="614880" cy="271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34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Needle</a:t>
                </a:r>
                <a:endParaRPr/>
              </a:p>
            </p:txBody>
          </p:sp>
          <p:sp>
            <p:nvSpPr>
              <p:cNvPr id="113" name="Google Shape;113;p7"/>
              <p:cNvSpPr txBox="1"/>
              <p:nvPr/>
            </p:nvSpPr>
            <p:spPr>
              <a:xfrm>
                <a:off x="10358179" y="2234248"/>
                <a:ext cx="362879" cy="271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34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Jet</a:t>
                </a:r>
                <a:endParaRPr/>
              </a:p>
            </p:txBody>
          </p:sp>
          <p:sp>
            <p:nvSpPr>
              <p:cNvPr id="114" name="Google Shape;114;p7"/>
              <p:cNvSpPr txBox="1"/>
              <p:nvPr/>
            </p:nvSpPr>
            <p:spPr>
              <a:xfrm>
                <a:off x="9476052" y="2362041"/>
                <a:ext cx="614880" cy="271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34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Syringe</a:t>
                </a:r>
                <a:endParaRPr/>
              </a:p>
            </p:txBody>
          </p:sp>
          <p:sp>
            <p:nvSpPr>
              <p:cNvPr id="115" name="Google Shape;115;p7"/>
              <p:cNvSpPr txBox="1"/>
              <p:nvPr/>
            </p:nvSpPr>
            <p:spPr>
              <a:xfrm>
                <a:off x="10359291" y="3064639"/>
                <a:ext cx="254879" cy="23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  <a:endParaRPr/>
              </a:p>
            </p:txBody>
          </p:sp>
          <p:sp>
            <p:nvSpPr>
              <p:cNvPr id="116" name="Google Shape;116;p7"/>
              <p:cNvSpPr txBox="1"/>
              <p:nvPr/>
            </p:nvSpPr>
            <p:spPr>
              <a:xfrm>
                <a:off x="10419803" y="3085618"/>
                <a:ext cx="254880" cy="23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  <a:endParaRPr/>
              </a:p>
            </p:txBody>
          </p:sp>
          <p:sp>
            <p:nvSpPr>
              <p:cNvPr id="117" name="Google Shape;117;p7"/>
              <p:cNvSpPr txBox="1"/>
              <p:nvPr/>
            </p:nvSpPr>
            <p:spPr>
              <a:xfrm>
                <a:off x="10426381" y="3255889"/>
                <a:ext cx="254880" cy="23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  <a:endParaRPr/>
              </a:p>
            </p:txBody>
          </p:sp>
          <p:sp>
            <p:nvSpPr>
              <p:cNvPr id="118" name="Google Shape;118;p7"/>
              <p:cNvSpPr txBox="1"/>
              <p:nvPr/>
            </p:nvSpPr>
            <p:spPr>
              <a:xfrm>
                <a:off x="10494349" y="3125612"/>
                <a:ext cx="254880" cy="23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  <a:endParaRPr/>
              </a:p>
            </p:txBody>
          </p:sp>
          <p:sp>
            <p:nvSpPr>
              <p:cNvPr id="119" name="Google Shape;119;p7"/>
              <p:cNvSpPr txBox="1"/>
              <p:nvPr/>
            </p:nvSpPr>
            <p:spPr>
              <a:xfrm>
                <a:off x="10367484" y="3289998"/>
                <a:ext cx="254880" cy="23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  <a:endParaRPr/>
              </a:p>
            </p:txBody>
          </p:sp>
          <p:sp>
            <p:nvSpPr>
              <p:cNvPr id="120" name="Google Shape;120;p7"/>
              <p:cNvSpPr txBox="1"/>
              <p:nvPr/>
            </p:nvSpPr>
            <p:spPr>
              <a:xfrm>
                <a:off x="10561795" y="3125612"/>
                <a:ext cx="254880" cy="23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  <a:endParaRPr/>
              </a:p>
            </p:txBody>
          </p:sp>
          <p:sp>
            <p:nvSpPr>
              <p:cNvPr id="121" name="Google Shape;121;p7"/>
              <p:cNvSpPr txBox="1"/>
              <p:nvPr/>
            </p:nvSpPr>
            <p:spPr>
              <a:xfrm>
                <a:off x="10632790" y="3125612"/>
                <a:ext cx="254880" cy="23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  <a:endParaRPr/>
              </a:p>
            </p:txBody>
          </p:sp>
          <p:sp>
            <p:nvSpPr>
              <p:cNvPr id="122" name="Google Shape;122;p7"/>
              <p:cNvSpPr txBox="1"/>
              <p:nvPr/>
            </p:nvSpPr>
            <p:spPr>
              <a:xfrm>
                <a:off x="10700236" y="3125612"/>
                <a:ext cx="254880" cy="23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  <a:endParaRPr/>
              </a:p>
            </p:txBody>
          </p:sp>
          <p:sp>
            <p:nvSpPr>
              <p:cNvPr id="123" name="Google Shape;123;p7"/>
              <p:cNvSpPr txBox="1"/>
              <p:nvPr/>
            </p:nvSpPr>
            <p:spPr>
              <a:xfrm>
                <a:off x="10530021" y="1123835"/>
                <a:ext cx="1190880" cy="271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34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High voltage DC</a:t>
                </a:r>
                <a:endParaRPr/>
              </a:p>
            </p:txBody>
          </p:sp>
          <p:sp>
            <p:nvSpPr>
              <p:cNvPr id="124" name="Google Shape;124;p7"/>
              <p:cNvSpPr txBox="1"/>
              <p:nvPr/>
            </p:nvSpPr>
            <p:spPr>
              <a:xfrm>
                <a:off x="10530021" y="1282588"/>
                <a:ext cx="974880" cy="271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34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power supply</a:t>
                </a:r>
                <a:endParaRPr/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 rot="-5400000">
                <a:off x="11308433" y="2271652"/>
                <a:ext cx="422242" cy="37003"/>
              </a:xfrm>
              <a:custGeom>
                <a:rect b="b" l="l" r="r" t="t"/>
                <a:pathLst>
                  <a:path extrusionOk="0" h="37003" w="422242">
                    <a:moveTo>
                      <a:pt x="-4" y="13083"/>
                    </a:moveTo>
                    <a:lnTo>
                      <a:pt x="391401" y="13083"/>
                    </a:lnTo>
                    <a:lnTo>
                      <a:pt x="391401" y="22334"/>
                    </a:lnTo>
                    <a:lnTo>
                      <a:pt x="-4" y="22334"/>
                    </a:lnTo>
                    <a:close/>
                    <a:moveTo>
                      <a:pt x="385235" y="-793"/>
                    </a:moveTo>
                    <a:lnTo>
                      <a:pt x="422238" y="17708"/>
                    </a:lnTo>
                    <a:lnTo>
                      <a:pt x="385235" y="36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 rot="-5400000">
                <a:off x="9860112" y="2624931"/>
                <a:ext cx="422242" cy="37003"/>
              </a:xfrm>
              <a:custGeom>
                <a:rect b="b" l="l" r="r" t="t"/>
                <a:pathLst>
                  <a:path extrusionOk="0" h="37003" w="422242">
                    <a:moveTo>
                      <a:pt x="-156" y="13120"/>
                    </a:moveTo>
                    <a:lnTo>
                      <a:pt x="391249" y="13120"/>
                    </a:lnTo>
                    <a:lnTo>
                      <a:pt x="391249" y="22371"/>
                    </a:lnTo>
                    <a:lnTo>
                      <a:pt x="-156" y="22371"/>
                    </a:lnTo>
                    <a:close/>
                    <a:moveTo>
                      <a:pt x="385083" y="-756"/>
                    </a:moveTo>
                    <a:lnTo>
                      <a:pt x="422086" y="17745"/>
                    </a:lnTo>
                    <a:lnTo>
                      <a:pt x="385083" y="36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 rot="5400000">
                <a:off x="9554827" y="3264494"/>
                <a:ext cx="755999" cy="44167"/>
              </a:xfrm>
              <a:custGeom>
                <a:rect b="b" l="l" r="r" t="t"/>
                <a:pathLst>
                  <a:path extrusionOk="0" h="44167" w="755999">
                    <a:moveTo>
                      <a:pt x="-171" y="15874"/>
                    </a:moveTo>
                    <a:lnTo>
                      <a:pt x="700616" y="15874"/>
                    </a:lnTo>
                    <a:lnTo>
                      <a:pt x="700616" y="26916"/>
                    </a:lnTo>
                    <a:lnTo>
                      <a:pt x="-171" y="26916"/>
                    </a:lnTo>
                    <a:close/>
                    <a:moveTo>
                      <a:pt x="689577" y="-689"/>
                    </a:moveTo>
                    <a:lnTo>
                      <a:pt x="755829" y="21395"/>
                    </a:lnTo>
                    <a:lnTo>
                      <a:pt x="689577" y="434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7"/>
              <p:cNvSpPr/>
              <p:nvPr/>
            </p:nvSpPr>
            <p:spPr>
              <a:xfrm rot="-5400000">
                <a:off x="10323361" y="2637351"/>
                <a:ext cx="422242" cy="37003"/>
              </a:xfrm>
              <a:custGeom>
                <a:rect b="b" l="l" r="r" t="t"/>
                <a:pathLst>
                  <a:path extrusionOk="0" h="37003" w="422242">
                    <a:moveTo>
                      <a:pt x="-108" y="13121"/>
                    </a:moveTo>
                    <a:lnTo>
                      <a:pt x="391297" y="13121"/>
                    </a:lnTo>
                    <a:lnTo>
                      <a:pt x="391297" y="22372"/>
                    </a:lnTo>
                    <a:lnTo>
                      <a:pt x="-108" y="22372"/>
                    </a:lnTo>
                    <a:close/>
                    <a:moveTo>
                      <a:pt x="385132" y="-755"/>
                    </a:moveTo>
                    <a:lnTo>
                      <a:pt x="422135" y="17747"/>
                    </a:lnTo>
                    <a:lnTo>
                      <a:pt x="385132" y="36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 rot="-5400000">
                <a:off x="9636128" y="2670062"/>
                <a:ext cx="234818" cy="26353"/>
              </a:xfrm>
              <a:custGeom>
                <a:rect b="b" l="l" r="r" t="t"/>
                <a:pathLst>
                  <a:path extrusionOk="0" h="26353" w="234818">
                    <a:moveTo>
                      <a:pt x="-190" y="9131"/>
                    </a:moveTo>
                    <a:lnTo>
                      <a:pt x="217479" y="9131"/>
                    </a:lnTo>
                    <a:lnTo>
                      <a:pt x="217479" y="15719"/>
                    </a:lnTo>
                    <a:lnTo>
                      <a:pt x="-190" y="15719"/>
                    </a:lnTo>
                    <a:close/>
                    <a:moveTo>
                      <a:pt x="214050" y="-752"/>
                    </a:moveTo>
                    <a:lnTo>
                      <a:pt x="234629" y="12425"/>
                    </a:lnTo>
                    <a:lnTo>
                      <a:pt x="214050" y="256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7"/>
            <p:cNvGrpSpPr/>
            <p:nvPr/>
          </p:nvGrpSpPr>
          <p:grpSpPr>
            <a:xfrm>
              <a:off x="3047812" y="2928947"/>
              <a:ext cx="2917300" cy="1944585"/>
              <a:chOff x="8832572" y="1528112"/>
              <a:chExt cx="2917300" cy="1944585"/>
            </a:xfrm>
          </p:grpSpPr>
          <p:sp>
            <p:nvSpPr>
              <p:cNvPr id="131" name="Google Shape;131;p7"/>
              <p:cNvSpPr/>
              <p:nvPr/>
            </p:nvSpPr>
            <p:spPr>
              <a:xfrm>
                <a:off x="10176300" y="3125064"/>
                <a:ext cx="754721" cy="292891"/>
              </a:xfrm>
              <a:custGeom>
                <a:rect b="b" l="l" r="r" t="t"/>
                <a:pathLst>
                  <a:path extrusionOk="0" h="292891" w="754721">
                    <a:moveTo>
                      <a:pt x="25" y="-517"/>
                    </a:moveTo>
                    <a:lnTo>
                      <a:pt x="754746" y="-517"/>
                    </a:lnTo>
                    <a:lnTo>
                      <a:pt x="754746" y="292374"/>
                    </a:lnTo>
                    <a:lnTo>
                      <a:pt x="25" y="29237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9608222" y="2802653"/>
                <a:ext cx="376814" cy="9525"/>
              </a:xfrm>
              <a:custGeom>
                <a:rect b="b" l="l" r="r" t="t"/>
                <a:pathLst>
                  <a:path extrusionOk="0" h="9525" w="376814">
                    <a:moveTo>
                      <a:pt x="153" y="-438"/>
                    </a:moveTo>
                    <a:lnTo>
                      <a:pt x="376967" y="-438"/>
                    </a:lnTo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9608222" y="2937390"/>
                <a:ext cx="376814" cy="9525"/>
              </a:xfrm>
              <a:custGeom>
                <a:rect b="b" l="l" r="r" t="t"/>
                <a:pathLst>
                  <a:path extrusionOk="0" h="9525" w="376814">
                    <a:moveTo>
                      <a:pt x="153" y="-461"/>
                    </a:moveTo>
                    <a:lnTo>
                      <a:pt x="376967" y="-461"/>
                    </a:lnTo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9608222" y="2755313"/>
                <a:ext cx="9525" cy="228157"/>
              </a:xfrm>
              <a:custGeom>
                <a:rect b="b" l="l" r="r" t="t"/>
                <a:pathLst>
                  <a:path extrusionOk="0" h="228157" w="9525">
                    <a:moveTo>
                      <a:pt x="185" y="-449"/>
                    </a:moveTo>
                    <a:lnTo>
                      <a:pt x="185" y="227708"/>
                    </a:lnTo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9502617" y="2791728"/>
                <a:ext cx="105604" cy="149303"/>
              </a:xfrm>
              <a:custGeom>
                <a:rect b="b" l="l" r="r" t="t"/>
                <a:pathLst>
                  <a:path extrusionOk="0" h="149303" w="105604">
                    <a:moveTo>
                      <a:pt x="38048" y="31535"/>
                    </a:moveTo>
                    <a:lnTo>
                      <a:pt x="105799" y="31535"/>
                    </a:lnTo>
                    <a:lnTo>
                      <a:pt x="105799" y="116871"/>
                    </a:lnTo>
                    <a:lnTo>
                      <a:pt x="38048" y="116871"/>
                    </a:lnTo>
                    <a:close/>
                    <a:moveTo>
                      <a:pt x="194" y="-449"/>
                    </a:moveTo>
                    <a:lnTo>
                      <a:pt x="32739" y="-449"/>
                    </a:lnTo>
                    <a:lnTo>
                      <a:pt x="32739" y="148855"/>
                    </a:lnTo>
                    <a:lnTo>
                      <a:pt x="194" y="14885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 flipH="1" rot="10800000">
                <a:off x="10383871" y="2868201"/>
                <a:ext cx="510748" cy="2927"/>
              </a:xfrm>
              <a:custGeom>
                <a:rect b="b" l="l" r="r" t="t"/>
                <a:pathLst>
                  <a:path extrusionOk="0" h="2927" w="510748">
                    <a:moveTo>
                      <a:pt x="120" y="172"/>
                    </a:moveTo>
                    <a:lnTo>
                      <a:pt x="510868" y="3100"/>
                    </a:lnTo>
                  </a:path>
                </a:pathLst>
              </a:custGeom>
              <a:noFill/>
              <a:ln cap="flat" cmpd="sng" w="10925">
                <a:solidFill>
                  <a:srgbClr val="2F5597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10893688" y="2372950"/>
                <a:ext cx="400570" cy="742875"/>
              </a:xfrm>
              <a:custGeom>
                <a:rect b="b" l="l" r="r" t="t"/>
                <a:pathLst>
                  <a:path extrusionOk="0" h="742875" w="400570">
                    <a:moveTo>
                      <a:pt x="-67" y="494822"/>
                    </a:moveTo>
                    <a:cubicBezTo>
                      <a:pt x="21265" y="483752"/>
                      <a:pt x="12453" y="487779"/>
                      <a:pt x="26302" y="481789"/>
                    </a:cubicBezTo>
                    <a:cubicBezTo>
                      <a:pt x="28395" y="479619"/>
                      <a:pt x="30708" y="478519"/>
                      <a:pt x="32583" y="475275"/>
                    </a:cubicBezTo>
                    <a:cubicBezTo>
                      <a:pt x="38504" y="465027"/>
                      <a:pt x="41308" y="445257"/>
                      <a:pt x="43883" y="429657"/>
                    </a:cubicBezTo>
                    <a:cubicBezTo>
                      <a:pt x="45813" y="417975"/>
                      <a:pt x="47357" y="405878"/>
                      <a:pt x="48905" y="393817"/>
                    </a:cubicBezTo>
                    <a:cubicBezTo>
                      <a:pt x="49870" y="386315"/>
                      <a:pt x="49400" y="376938"/>
                      <a:pt x="51417" y="371010"/>
                    </a:cubicBezTo>
                    <a:cubicBezTo>
                      <a:pt x="61818" y="340428"/>
                      <a:pt x="62914" y="341557"/>
                      <a:pt x="72764" y="335170"/>
                    </a:cubicBezTo>
                    <a:cubicBezTo>
                      <a:pt x="77087" y="337974"/>
                      <a:pt x="79719" y="337890"/>
                      <a:pt x="82811" y="348203"/>
                    </a:cubicBezTo>
                    <a:cubicBezTo>
                      <a:pt x="84533" y="353953"/>
                      <a:pt x="85568" y="360952"/>
                      <a:pt x="86576" y="367750"/>
                    </a:cubicBezTo>
                    <a:cubicBezTo>
                      <a:pt x="88455" y="380430"/>
                      <a:pt x="90571" y="407862"/>
                      <a:pt x="91598" y="419883"/>
                    </a:cubicBezTo>
                    <a:cubicBezTo>
                      <a:pt x="93601" y="508161"/>
                      <a:pt x="91580" y="442297"/>
                      <a:pt x="95367" y="524148"/>
                    </a:cubicBezTo>
                    <a:cubicBezTo>
                      <a:pt x="96154" y="541132"/>
                      <a:pt x="95753" y="560490"/>
                      <a:pt x="99132" y="576276"/>
                    </a:cubicBezTo>
                    <a:cubicBezTo>
                      <a:pt x="99996" y="580308"/>
                      <a:pt x="101645" y="582795"/>
                      <a:pt x="102901" y="586054"/>
                    </a:cubicBezTo>
                    <a:cubicBezTo>
                      <a:pt x="109598" y="579536"/>
                      <a:pt x="117242" y="577536"/>
                      <a:pt x="122992" y="566503"/>
                    </a:cubicBezTo>
                    <a:cubicBezTo>
                      <a:pt x="127380" y="558087"/>
                      <a:pt x="129656" y="543703"/>
                      <a:pt x="131783" y="530662"/>
                    </a:cubicBezTo>
                    <a:cubicBezTo>
                      <a:pt x="134313" y="515135"/>
                      <a:pt x="135442" y="498274"/>
                      <a:pt x="136804" y="481789"/>
                    </a:cubicBezTo>
                    <a:cubicBezTo>
                      <a:pt x="138873" y="456754"/>
                      <a:pt x="139597" y="432169"/>
                      <a:pt x="140573" y="406850"/>
                    </a:cubicBezTo>
                    <a:cubicBezTo>
                      <a:pt x="140264" y="397265"/>
                      <a:pt x="138002" y="328688"/>
                      <a:pt x="138061" y="322136"/>
                    </a:cubicBezTo>
                    <a:cubicBezTo>
                      <a:pt x="138345" y="290575"/>
                      <a:pt x="139098" y="258988"/>
                      <a:pt x="140573" y="227649"/>
                    </a:cubicBezTo>
                    <a:cubicBezTo>
                      <a:pt x="141837" y="200746"/>
                      <a:pt x="144779" y="181114"/>
                      <a:pt x="150617" y="159225"/>
                    </a:cubicBezTo>
                    <a:cubicBezTo>
                      <a:pt x="151964" y="154174"/>
                      <a:pt x="153967" y="150536"/>
                      <a:pt x="155642" y="146192"/>
                    </a:cubicBezTo>
                    <a:cubicBezTo>
                      <a:pt x="158989" y="149451"/>
                      <a:pt x="162801" y="150478"/>
                      <a:pt x="165685" y="155966"/>
                    </a:cubicBezTo>
                    <a:cubicBezTo>
                      <a:pt x="174560" y="172848"/>
                      <a:pt x="179571" y="206940"/>
                      <a:pt x="183267" y="230905"/>
                    </a:cubicBezTo>
                    <a:cubicBezTo>
                      <a:pt x="192371" y="289971"/>
                      <a:pt x="191118" y="282691"/>
                      <a:pt x="194566" y="331910"/>
                    </a:cubicBezTo>
                    <a:cubicBezTo>
                      <a:pt x="194985" y="346029"/>
                      <a:pt x="195517" y="360129"/>
                      <a:pt x="195823" y="374269"/>
                    </a:cubicBezTo>
                    <a:cubicBezTo>
                      <a:pt x="197192" y="437246"/>
                      <a:pt x="197676" y="500365"/>
                      <a:pt x="199592" y="563243"/>
                    </a:cubicBezTo>
                    <a:cubicBezTo>
                      <a:pt x="200193" y="583002"/>
                      <a:pt x="197181" y="610237"/>
                      <a:pt x="203357" y="621894"/>
                    </a:cubicBezTo>
                    <a:cubicBezTo>
                      <a:pt x="220083" y="653455"/>
                      <a:pt x="213863" y="635940"/>
                      <a:pt x="223448" y="670767"/>
                    </a:cubicBezTo>
                    <a:cubicBezTo>
                      <a:pt x="233283" y="647935"/>
                      <a:pt x="255460" y="604123"/>
                      <a:pt x="261119" y="566503"/>
                    </a:cubicBezTo>
                    <a:cubicBezTo>
                      <a:pt x="265151" y="539715"/>
                      <a:pt x="265307" y="510026"/>
                      <a:pt x="267397" y="481789"/>
                    </a:cubicBezTo>
                    <a:cubicBezTo>
                      <a:pt x="267816" y="458982"/>
                      <a:pt x="268654" y="436201"/>
                      <a:pt x="268654" y="413368"/>
                    </a:cubicBezTo>
                    <a:cubicBezTo>
                      <a:pt x="268654" y="390532"/>
                      <a:pt x="267947" y="367732"/>
                      <a:pt x="267397" y="344943"/>
                    </a:cubicBezTo>
                    <a:cubicBezTo>
                      <a:pt x="266691" y="315596"/>
                      <a:pt x="265992" y="286234"/>
                      <a:pt x="264888" y="256971"/>
                    </a:cubicBezTo>
                    <a:cubicBezTo>
                      <a:pt x="263366" y="216714"/>
                      <a:pt x="259615" y="151454"/>
                      <a:pt x="257354" y="110352"/>
                    </a:cubicBezTo>
                    <a:cubicBezTo>
                      <a:pt x="257958" y="83637"/>
                      <a:pt x="257117" y="48158"/>
                      <a:pt x="262376" y="22379"/>
                    </a:cubicBezTo>
                    <a:cubicBezTo>
                      <a:pt x="264182" y="13530"/>
                      <a:pt x="267397" y="7176"/>
                      <a:pt x="269910" y="-428"/>
                    </a:cubicBezTo>
                    <a:cubicBezTo>
                      <a:pt x="274094" y="2831"/>
                      <a:pt x="279025" y="2358"/>
                      <a:pt x="282466" y="9346"/>
                    </a:cubicBezTo>
                    <a:cubicBezTo>
                      <a:pt x="300008" y="44968"/>
                      <a:pt x="305608" y="92868"/>
                      <a:pt x="312604" y="146192"/>
                    </a:cubicBezTo>
                    <a:cubicBezTo>
                      <a:pt x="317170" y="181001"/>
                      <a:pt x="321292" y="244197"/>
                      <a:pt x="323907" y="279778"/>
                    </a:cubicBezTo>
                    <a:cubicBezTo>
                      <a:pt x="324741" y="304759"/>
                      <a:pt x="326059" y="329664"/>
                      <a:pt x="326416" y="354717"/>
                    </a:cubicBezTo>
                    <a:cubicBezTo>
                      <a:pt x="329431" y="565789"/>
                      <a:pt x="324002" y="482922"/>
                      <a:pt x="331441" y="621894"/>
                    </a:cubicBezTo>
                    <a:cubicBezTo>
                      <a:pt x="332140" y="634982"/>
                      <a:pt x="333011" y="648004"/>
                      <a:pt x="333950" y="660993"/>
                    </a:cubicBezTo>
                    <a:cubicBezTo>
                      <a:pt x="334267" y="665392"/>
                      <a:pt x="334609" y="669824"/>
                      <a:pt x="335207" y="674026"/>
                    </a:cubicBezTo>
                    <a:cubicBezTo>
                      <a:pt x="341212" y="716309"/>
                      <a:pt x="340786" y="712751"/>
                      <a:pt x="346506" y="742447"/>
                    </a:cubicBezTo>
                    <a:cubicBezTo>
                      <a:pt x="351113" y="735933"/>
                      <a:pt x="356273" y="731548"/>
                      <a:pt x="360322" y="722900"/>
                    </a:cubicBezTo>
                    <a:cubicBezTo>
                      <a:pt x="366819" y="709014"/>
                      <a:pt x="373760" y="666190"/>
                      <a:pt x="376644" y="651216"/>
                    </a:cubicBezTo>
                    <a:cubicBezTo>
                      <a:pt x="376881" y="644799"/>
                      <a:pt x="380413" y="554296"/>
                      <a:pt x="380413" y="537181"/>
                    </a:cubicBezTo>
                    <a:cubicBezTo>
                      <a:pt x="380413" y="504578"/>
                      <a:pt x="379575" y="472015"/>
                      <a:pt x="379156" y="439434"/>
                    </a:cubicBezTo>
                    <a:cubicBezTo>
                      <a:pt x="380478" y="405146"/>
                      <a:pt x="379768" y="405335"/>
                      <a:pt x="384178" y="371010"/>
                    </a:cubicBezTo>
                    <a:cubicBezTo>
                      <a:pt x="384772" y="366403"/>
                      <a:pt x="385194" y="360890"/>
                      <a:pt x="386691" y="357977"/>
                    </a:cubicBezTo>
                    <a:cubicBezTo>
                      <a:pt x="388810" y="353854"/>
                      <a:pt x="391738" y="353807"/>
                      <a:pt x="394225" y="351462"/>
                    </a:cubicBezTo>
                    <a:cubicBezTo>
                      <a:pt x="396345" y="349463"/>
                      <a:pt x="398409" y="347118"/>
                      <a:pt x="400503" y="344943"/>
                    </a:cubicBezTo>
                  </a:path>
                </a:pathLst>
              </a:custGeom>
              <a:noFill/>
              <a:ln cap="flat" cmpd="sng" w="10925">
                <a:solidFill>
                  <a:srgbClr val="2F5597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 rot="10800000">
                <a:off x="10189048" y="1646462"/>
                <a:ext cx="0" cy="1208188"/>
              </a:xfrm>
              <a:custGeom>
                <a:rect b="b" l="l" r="r" t="t"/>
                <a:pathLst>
                  <a:path extrusionOk="0" h="1208188" w="120000">
                    <a:moveTo>
                      <a:pt x="0" y="-58"/>
                    </a:moveTo>
                    <a:lnTo>
                      <a:pt x="0" y="120813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10189048" y="1650103"/>
                <a:ext cx="766155" cy="9525"/>
              </a:xfrm>
              <a:custGeom>
                <a:rect b="b" l="l" r="r" t="t"/>
                <a:pathLst>
                  <a:path extrusionOk="0" h="9525" w="766155">
                    <a:moveTo>
                      <a:pt x="22" y="-242"/>
                    </a:moveTo>
                    <a:lnTo>
                      <a:pt x="766178" y="-242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10955594" y="1528112"/>
                <a:ext cx="273115" cy="262191"/>
              </a:xfrm>
              <a:custGeom>
                <a:rect b="b" l="l" r="r" t="t"/>
                <a:pathLst>
                  <a:path extrusionOk="0" h="262191" w="273115">
                    <a:moveTo>
                      <a:pt x="-67" y="-244"/>
                    </a:moveTo>
                    <a:lnTo>
                      <a:pt x="273049" y="-244"/>
                    </a:lnTo>
                    <a:lnTo>
                      <a:pt x="273049" y="261947"/>
                    </a:lnTo>
                    <a:lnTo>
                      <a:pt x="-67" y="26194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7"/>
              <p:cNvSpPr txBox="1"/>
              <p:nvPr/>
            </p:nvSpPr>
            <p:spPr>
              <a:xfrm>
                <a:off x="10969663" y="1558666"/>
                <a:ext cx="226257" cy="212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4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V</a:t>
                </a: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11226889" y="1657386"/>
                <a:ext cx="103838" cy="712271"/>
              </a:xfrm>
              <a:custGeom>
                <a:rect b="b" l="l" r="r" t="t"/>
                <a:pathLst>
                  <a:path extrusionOk="0" h="712271" w="103838">
                    <a:moveTo>
                      <a:pt x="-98" y="-304"/>
                    </a:moveTo>
                    <a:lnTo>
                      <a:pt x="103741" y="-304"/>
                    </a:lnTo>
                    <a:lnTo>
                      <a:pt x="103741" y="711968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11332494" y="1657386"/>
                <a:ext cx="317313" cy="9525"/>
              </a:xfrm>
              <a:custGeom>
                <a:rect b="b" l="l" r="r" t="t"/>
                <a:pathLst>
                  <a:path extrusionOk="0" h="9525" w="317313">
                    <a:moveTo>
                      <a:pt x="-134" y="-244"/>
                    </a:moveTo>
                    <a:lnTo>
                      <a:pt x="317179" y="-244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1642025" y="1544499"/>
                <a:ext cx="9525" cy="229417"/>
              </a:xfrm>
              <a:custGeom>
                <a:rect b="b" l="l" r="r" t="t"/>
                <a:pathLst>
                  <a:path extrusionOk="0" h="229417" w="9525">
                    <a:moveTo>
                      <a:pt x="-160" y="-244"/>
                    </a:moveTo>
                    <a:lnTo>
                      <a:pt x="-160" y="229173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11678441" y="1584556"/>
                <a:ext cx="9525" cy="145661"/>
              </a:xfrm>
              <a:custGeom>
                <a:rect b="b" l="l" r="r" t="t"/>
                <a:pathLst>
                  <a:path extrusionOk="0" h="145661" w="9525">
                    <a:moveTo>
                      <a:pt x="-166" y="-244"/>
                    </a:moveTo>
                    <a:lnTo>
                      <a:pt x="-166" y="145418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11711215" y="1606405"/>
                <a:ext cx="9525" cy="109246"/>
              </a:xfrm>
              <a:custGeom>
                <a:rect b="b" l="l" r="r" t="t"/>
                <a:pathLst>
                  <a:path extrusionOk="0" h="109246" w="9525">
                    <a:moveTo>
                      <a:pt x="-172" y="-244"/>
                    </a:moveTo>
                    <a:lnTo>
                      <a:pt x="-172" y="109002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11740347" y="1631896"/>
                <a:ext cx="9525" cy="50981"/>
              </a:xfrm>
              <a:custGeom>
                <a:rect b="b" l="l" r="r" t="t"/>
                <a:pathLst>
                  <a:path extrusionOk="0" h="50981" w="9525">
                    <a:moveTo>
                      <a:pt x="-177" y="-244"/>
                    </a:moveTo>
                    <a:lnTo>
                      <a:pt x="-177" y="50738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8894479" y="2981089"/>
                <a:ext cx="761083" cy="18207"/>
              </a:xfrm>
              <a:custGeom>
                <a:rect b="b" l="l" r="r" t="t"/>
                <a:pathLst>
                  <a:path extrusionOk="0" h="18207" w="761083">
                    <a:moveTo>
                      <a:pt x="242" y="-470"/>
                    </a:moveTo>
                    <a:lnTo>
                      <a:pt x="761325" y="-470"/>
                    </a:lnTo>
                    <a:lnTo>
                      <a:pt x="761325" y="17738"/>
                    </a:lnTo>
                    <a:lnTo>
                      <a:pt x="242" y="1773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8832572" y="3032070"/>
                <a:ext cx="1194427" cy="440627"/>
              </a:xfrm>
              <a:custGeom>
                <a:rect b="b" l="l" r="r" t="t"/>
                <a:pathLst>
                  <a:path extrusionOk="0" h="440627" w="1194427">
                    <a:moveTo>
                      <a:pt x="215" y="-514"/>
                    </a:moveTo>
                    <a:lnTo>
                      <a:pt x="1194643" y="-514"/>
                    </a:lnTo>
                    <a:lnTo>
                      <a:pt x="1194643" y="440113"/>
                    </a:lnTo>
                    <a:lnTo>
                      <a:pt x="215" y="440113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7"/>
              <p:cNvSpPr txBox="1"/>
              <p:nvPr/>
            </p:nvSpPr>
            <p:spPr>
              <a:xfrm>
                <a:off x="8899190" y="3126550"/>
                <a:ext cx="1045926" cy="258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4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Syringe pump</a:t>
                </a: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8836214" y="2831785"/>
                <a:ext cx="58264" cy="200285"/>
              </a:xfrm>
              <a:custGeom>
                <a:rect b="b" l="l" r="r" t="t"/>
                <a:pathLst>
                  <a:path extrusionOk="0" h="200285" w="58264">
                    <a:moveTo>
                      <a:pt x="311" y="-460"/>
                    </a:moveTo>
                    <a:lnTo>
                      <a:pt x="58576" y="-460"/>
                    </a:lnTo>
                    <a:lnTo>
                      <a:pt x="58576" y="199825"/>
                    </a:lnTo>
                    <a:lnTo>
                      <a:pt x="311" y="199825"/>
                    </a:lnTo>
                    <a:close/>
                  </a:path>
                </a:pathLst>
              </a:custGeom>
              <a:solidFill>
                <a:srgbClr val="A5A5A5"/>
              </a:solidFill>
              <a:ln cap="flat" cmpd="sng" w="9525">
                <a:solidFill>
                  <a:srgbClr val="78787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9655561" y="2941032"/>
                <a:ext cx="371437" cy="91038"/>
              </a:xfrm>
              <a:custGeom>
                <a:rect b="b" l="l" r="r" t="t"/>
                <a:pathLst>
                  <a:path extrusionOk="0" h="91038" w="371437">
                    <a:moveTo>
                      <a:pt x="146" y="-469"/>
                    </a:moveTo>
                    <a:lnTo>
                      <a:pt x="371583" y="-469"/>
                    </a:lnTo>
                    <a:lnTo>
                      <a:pt x="371583" y="90570"/>
                    </a:lnTo>
                    <a:lnTo>
                      <a:pt x="146" y="90570"/>
                    </a:lnTo>
                    <a:close/>
                  </a:path>
                </a:pathLst>
              </a:custGeom>
              <a:solidFill>
                <a:srgbClr val="A5A5A5"/>
              </a:solidFill>
              <a:ln cap="flat" cmpd="sng" w="9525">
                <a:solidFill>
                  <a:srgbClr val="78787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7"/>
              <p:cNvSpPr/>
              <p:nvPr/>
            </p:nvSpPr>
            <p:spPr>
              <a:xfrm>
                <a:off x="9444352" y="2591443"/>
                <a:ext cx="58264" cy="440627"/>
              </a:xfrm>
              <a:custGeom>
                <a:rect b="b" l="l" r="r" t="t"/>
                <a:pathLst>
                  <a:path extrusionOk="0" h="440627" w="58264">
                    <a:moveTo>
                      <a:pt x="208" y="-439"/>
                    </a:moveTo>
                    <a:lnTo>
                      <a:pt x="58473" y="-439"/>
                    </a:lnTo>
                    <a:lnTo>
                      <a:pt x="58473" y="440188"/>
                    </a:lnTo>
                    <a:lnTo>
                      <a:pt x="208" y="440188"/>
                    </a:lnTo>
                    <a:close/>
                  </a:path>
                </a:pathLst>
              </a:custGeom>
              <a:solidFill>
                <a:srgbClr val="A5A5A5"/>
              </a:solidFill>
              <a:ln cap="flat" cmpd="sng" w="9525">
                <a:solidFill>
                  <a:srgbClr val="78787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8834393" y="3146779"/>
                <a:ext cx="1195562" cy="9525"/>
              </a:xfrm>
              <a:custGeom>
                <a:rect b="b" l="l" r="r" t="t"/>
                <a:pathLst>
                  <a:path extrusionOk="0" h="9525" w="1195562">
                    <a:moveTo>
                      <a:pt x="215" y="-496"/>
                    </a:moveTo>
                    <a:lnTo>
                      <a:pt x="1195778" y="-496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7"/>
              <p:cNvSpPr/>
              <p:nvPr/>
            </p:nvSpPr>
            <p:spPr>
              <a:xfrm>
                <a:off x="9495334" y="3061203"/>
                <a:ext cx="491608" cy="65547"/>
              </a:xfrm>
              <a:custGeom>
                <a:rect b="b" l="l" r="r" t="t"/>
                <a:pathLst>
                  <a:path extrusionOk="0" h="65547" w="491608">
                    <a:moveTo>
                      <a:pt x="163" y="10437"/>
                    </a:moveTo>
                    <a:cubicBezTo>
                      <a:pt x="163" y="4403"/>
                      <a:pt x="5053" y="-487"/>
                      <a:pt x="11087" y="-487"/>
                    </a:cubicBezTo>
                    <a:lnTo>
                      <a:pt x="480847" y="-487"/>
                    </a:lnTo>
                    <a:cubicBezTo>
                      <a:pt x="486880" y="-487"/>
                      <a:pt x="491772" y="4403"/>
                      <a:pt x="491772" y="10437"/>
                    </a:cubicBezTo>
                    <a:lnTo>
                      <a:pt x="491772" y="54136"/>
                    </a:lnTo>
                    <a:cubicBezTo>
                      <a:pt x="491772" y="60170"/>
                      <a:pt x="486880" y="65061"/>
                      <a:pt x="480847" y="65061"/>
                    </a:cubicBezTo>
                    <a:lnTo>
                      <a:pt x="11087" y="65061"/>
                    </a:lnTo>
                    <a:cubicBezTo>
                      <a:pt x="5053" y="65061"/>
                      <a:pt x="163" y="60170"/>
                      <a:pt x="163" y="54136"/>
                    </a:cubicBezTo>
                    <a:close/>
                  </a:path>
                </a:pathLst>
              </a:custGeom>
              <a:solidFill>
                <a:srgbClr val="5B9BD5"/>
              </a:solidFill>
              <a:ln cap="flat" cmpd="sng" w="9525">
                <a:solidFill>
                  <a:srgbClr val="41719C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7"/>
              <p:cNvSpPr/>
              <p:nvPr/>
            </p:nvSpPr>
            <p:spPr>
              <a:xfrm>
                <a:off x="8956385" y="3061203"/>
                <a:ext cx="50981" cy="54623"/>
              </a:xfrm>
              <a:custGeom>
                <a:rect b="b" l="l" r="r" t="t"/>
                <a:pathLst>
                  <a:path extrusionOk="0" h="54623" w="50981">
                    <a:moveTo>
                      <a:pt x="291" y="26825"/>
                    </a:moveTo>
                    <a:cubicBezTo>
                      <a:pt x="291" y="11742"/>
                      <a:pt x="11704" y="-486"/>
                      <a:pt x="25782" y="-486"/>
                    </a:cubicBezTo>
                    <a:cubicBezTo>
                      <a:pt x="39860" y="-486"/>
                      <a:pt x="51273" y="11742"/>
                      <a:pt x="51273" y="26825"/>
                    </a:cubicBezTo>
                    <a:cubicBezTo>
                      <a:pt x="51273" y="41909"/>
                      <a:pt x="39860" y="54137"/>
                      <a:pt x="25782" y="54137"/>
                    </a:cubicBezTo>
                    <a:cubicBezTo>
                      <a:pt x="11704" y="54137"/>
                      <a:pt x="291" y="41909"/>
                      <a:pt x="291" y="2682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9040140" y="3061203"/>
                <a:ext cx="54623" cy="54623"/>
              </a:xfrm>
              <a:custGeom>
                <a:rect b="b" l="l" r="r" t="t"/>
                <a:pathLst>
                  <a:path extrusionOk="0" h="54623" w="54623">
                    <a:moveTo>
                      <a:pt x="277" y="26825"/>
                    </a:moveTo>
                    <a:cubicBezTo>
                      <a:pt x="277" y="11742"/>
                      <a:pt x="12505" y="-486"/>
                      <a:pt x="27588" y="-486"/>
                    </a:cubicBezTo>
                    <a:cubicBezTo>
                      <a:pt x="42672" y="-486"/>
                      <a:pt x="54900" y="11742"/>
                      <a:pt x="54900" y="26825"/>
                    </a:cubicBezTo>
                    <a:cubicBezTo>
                      <a:pt x="54900" y="41909"/>
                      <a:pt x="42672" y="54137"/>
                      <a:pt x="27588" y="54137"/>
                    </a:cubicBezTo>
                    <a:cubicBezTo>
                      <a:pt x="12505" y="54137"/>
                      <a:pt x="277" y="41909"/>
                      <a:pt x="277" y="2682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7"/>
              <p:cNvSpPr/>
              <p:nvPr/>
            </p:nvSpPr>
            <p:spPr>
              <a:xfrm>
                <a:off x="9127538" y="3064844"/>
                <a:ext cx="54623" cy="54623"/>
              </a:xfrm>
              <a:custGeom>
                <a:rect b="b" l="l" r="r" t="t"/>
                <a:pathLst>
                  <a:path extrusionOk="0" h="54623" w="54623">
                    <a:moveTo>
                      <a:pt x="262" y="26825"/>
                    </a:moveTo>
                    <a:cubicBezTo>
                      <a:pt x="262" y="11741"/>
                      <a:pt x="12490" y="-487"/>
                      <a:pt x="27574" y="-487"/>
                    </a:cubicBezTo>
                    <a:cubicBezTo>
                      <a:pt x="42657" y="-487"/>
                      <a:pt x="54885" y="11741"/>
                      <a:pt x="54885" y="26825"/>
                    </a:cubicBezTo>
                    <a:cubicBezTo>
                      <a:pt x="54885" y="41908"/>
                      <a:pt x="42657" y="54136"/>
                      <a:pt x="27574" y="54136"/>
                    </a:cubicBezTo>
                    <a:cubicBezTo>
                      <a:pt x="12490" y="54136"/>
                      <a:pt x="262" y="41908"/>
                      <a:pt x="262" y="2682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7"/>
              <p:cNvSpPr/>
              <p:nvPr/>
            </p:nvSpPr>
            <p:spPr>
              <a:xfrm>
                <a:off x="9214935" y="3064844"/>
                <a:ext cx="50981" cy="54623"/>
              </a:xfrm>
              <a:custGeom>
                <a:rect b="b" l="l" r="r" t="t"/>
                <a:pathLst>
                  <a:path extrusionOk="0" h="54623" w="50981">
                    <a:moveTo>
                      <a:pt x="248" y="26825"/>
                    </a:moveTo>
                    <a:cubicBezTo>
                      <a:pt x="248" y="11741"/>
                      <a:pt x="11660" y="-487"/>
                      <a:pt x="25738" y="-487"/>
                    </a:cubicBezTo>
                    <a:cubicBezTo>
                      <a:pt x="39817" y="-487"/>
                      <a:pt x="51229" y="11741"/>
                      <a:pt x="51229" y="26825"/>
                    </a:cubicBezTo>
                    <a:cubicBezTo>
                      <a:pt x="51229" y="41908"/>
                      <a:pt x="39817" y="54136"/>
                      <a:pt x="25738" y="54136"/>
                    </a:cubicBezTo>
                    <a:cubicBezTo>
                      <a:pt x="11660" y="54136"/>
                      <a:pt x="248" y="41908"/>
                      <a:pt x="248" y="2682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7"/>
              <p:cNvSpPr/>
              <p:nvPr/>
            </p:nvSpPr>
            <p:spPr>
              <a:xfrm>
                <a:off x="10357071" y="3202020"/>
                <a:ext cx="464737" cy="140386"/>
              </a:xfrm>
              <a:custGeom>
                <a:rect b="b" l="l" r="r" t="t"/>
                <a:pathLst>
                  <a:path extrusionOk="0" h="140386" w="464737">
                    <a:moveTo>
                      <a:pt x="75554" y="-496"/>
                    </a:moveTo>
                    <a:cubicBezTo>
                      <a:pt x="95688" y="-948"/>
                      <a:pt x="116139" y="5458"/>
                      <a:pt x="132129" y="18819"/>
                    </a:cubicBezTo>
                    <a:lnTo>
                      <a:pt x="182765" y="61130"/>
                    </a:lnTo>
                    <a:lnTo>
                      <a:pt x="464751" y="61130"/>
                    </a:lnTo>
                    <a:lnTo>
                      <a:pt x="464751" y="73223"/>
                    </a:lnTo>
                    <a:lnTo>
                      <a:pt x="183708" y="73223"/>
                    </a:lnTo>
                    <a:lnTo>
                      <a:pt x="136659" y="118054"/>
                    </a:lnTo>
                    <a:cubicBezTo>
                      <a:pt x="107188" y="146142"/>
                      <a:pt x="57368" y="147252"/>
                      <a:pt x="25392" y="120534"/>
                    </a:cubicBezTo>
                    <a:cubicBezTo>
                      <a:pt x="-6588" y="93813"/>
                      <a:pt x="-8617" y="49382"/>
                      <a:pt x="20862" y="21295"/>
                    </a:cubicBezTo>
                    <a:cubicBezTo>
                      <a:pt x="35599" y="7250"/>
                      <a:pt x="55420" y="-52"/>
                      <a:pt x="75554" y="-496"/>
                    </a:cubicBezTo>
                    <a:close/>
                  </a:path>
                </a:pathLst>
              </a:custGeom>
              <a:solidFill>
                <a:srgbClr val="2F5597"/>
              </a:solidFill>
              <a:ln cap="flat" cmpd="sng" w="9525">
                <a:solidFill>
                  <a:srgbClr val="2F528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7"/>
              <p:cNvSpPr/>
              <p:nvPr/>
            </p:nvSpPr>
            <p:spPr>
              <a:xfrm>
                <a:off x="10257163" y="3192600"/>
                <a:ext cx="169434" cy="174276"/>
              </a:xfrm>
              <a:custGeom>
                <a:rect b="b" l="l" r="r" t="t"/>
                <a:pathLst>
                  <a:path extrusionOk="0" h="174276" w="169434">
                    <a:moveTo>
                      <a:pt x="56" y="-519"/>
                    </a:moveTo>
                    <a:lnTo>
                      <a:pt x="169491" y="-519"/>
                    </a:lnTo>
                    <a:lnTo>
                      <a:pt x="169491" y="173757"/>
                    </a:lnTo>
                    <a:lnTo>
                      <a:pt x="56" y="17375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7"/>
              <p:cNvSpPr/>
              <p:nvPr/>
            </p:nvSpPr>
            <p:spPr>
              <a:xfrm>
                <a:off x="9983301" y="2802653"/>
                <a:ext cx="0" cy="134227"/>
              </a:xfrm>
              <a:custGeom>
                <a:rect b="b" l="l" r="r" t="t"/>
                <a:pathLst>
                  <a:path extrusionOk="0" h="134227" w="120000">
                    <a:moveTo>
                      <a:pt x="0" y="-449"/>
                    </a:moveTo>
                    <a:lnTo>
                      <a:pt x="0" y="133778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9983301" y="2846351"/>
                <a:ext cx="65548" cy="50981"/>
              </a:xfrm>
              <a:custGeom>
                <a:rect b="b" l="l" r="r" t="t"/>
                <a:pathLst>
                  <a:path extrusionOk="0" h="50981" w="65548">
                    <a:moveTo>
                      <a:pt x="116" y="-450"/>
                    </a:moveTo>
                    <a:lnTo>
                      <a:pt x="65664" y="-450"/>
                    </a:lnTo>
                    <a:lnTo>
                      <a:pt x="65664" y="50532"/>
                    </a:lnTo>
                    <a:lnTo>
                      <a:pt x="116" y="5053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7"/>
              <p:cNvSpPr/>
              <p:nvPr/>
            </p:nvSpPr>
            <p:spPr>
              <a:xfrm>
                <a:off x="10354739" y="2857276"/>
                <a:ext cx="40057" cy="25490"/>
              </a:xfrm>
              <a:custGeom>
                <a:rect b="b" l="l" r="r" t="t"/>
                <a:pathLst>
                  <a:path extrusionOk="0" h="25490" w="40057">
                    <a:moveTo>
                      <a:pt x="55" y="-449"/>
                    </a:moveTo>
                    <a:lnTo>
                      <a:pt x="40112" y="12296"/>
                    </a:lnTo>
                    <a:lnTo>
                      <a:pt x="55" y="25041"/>
                    </a:lnTo>
                    <a:close/>
                  </a:path>
                </a:pathLst>
              </a:custGeom>
              <a:solidFill>
                <a:srgbClr val="2F5597"/>
              </a:solidFill>
              <a:ln cap="flat" cmpd="sng" w="9525">
                <a:solidFill>
                  <a:srgbClr val="2F528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7"/>
              <p:cNvSpPr/>
              <p:nvPr/>
            </p:nvSpPr>
            <p:spPr>
              <a:xfrm>
                <a:off x="10045208" y="2857276"/>
                <a:ext cx="309531" cy="25490"/>
              </a:xfrm>
              <a:custGeom>
                <a:rect b="b" l="l" r="r" t="t"/>
                <a:pathLst>
                  <a:path extrusionOk="0" h="25490" w="309531">
                    <a:moveTo>
                      <a:pt x="85" y="-449"/>
                    </a:moveTo>
                    <a:lnTo>
                      <a:pt x="309616" y="-449"/>
                    </a:lnTo>
                    <a:lnTo>
                      <a:pt x="309616" y="25041"/>
                    </a:lnTo>
                    <a:lnTo>
                      <a:pt x="85" y="25041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10371126" y="2907770"/>
                <a:ext cx="9525" cy="220364"/>
              </a:xfrm>
              <a:custGeom>
                <a:rect b="b" l="l" r="r" t="t"/>
                <a:pathLst>
                  <a:path extrusionOk="0" h="220364" w="9525">
                    <a:moveTo>
                      <a:pt x="56" y="219890"/>
                    </a:moveTo>
                    <a:lnTo>
                      <a:pt x="56" y="-474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dashDot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7"/>
              <p:cNvSpPr/>
              <p:nvPr/>
            </p:nvSpPr>
            <p:spPr>
              <a:xfrm>
                <a:off x="10325607" y="2828144"/>
                <a:ext cx="83755" cy="83755"/>
              </a:xfrm>
              <a:custGeom>
                <a:rect b="b" l="l" r="r" t="t"/>
                <a:pathLst>
                  <a:path extrusionOk="0" h="83755" w="83755">
                    <a:moveTo>
                      <a:pt x="56" y="41428"/>
                    </a:moveTo>
                    <a:cubicBezTo>
                      <a:pt x="56" y="18301"/>
                      <a:pt x="18806" y="-449"/>
                      <a:pt x="41934" y="-449"/>
                    </a:cubicBezTo>
                    <a:cubicBezTo>
                      <a:pt x="65061" y="-449"/>
                      <a:pt x="83812" y="18301"/>
                      <a:pt x="83812" y="41428"/>
                    </a:cubicBezTo>
                    <a:cubicBezTo>
                      <a:pt x="83812" y="64556"/>
                      <a:pt x="65061" y="83306"/>
                      <a:pt x="41934" y="83306"/>
                    </a:cubicBezTo>
                    <a:cubicBezTo>
                      <a:pt x="18806" y="83306"/>
                      <a:pt x="56" y="64556"/>
                      <a:pt x="56" y="4142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dot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7"/>
              <p:cNvSpPr/>
              <p:nvPr/>
            </p:nvSpPr>
            <p:spPr>
              <a:xfrm>
                <a:off x="9666486" y="2813577"/>
                <a:ext cx="0" cy="55814"/>
              </a:xfrm>
              <a:custGeom>
                <a:rect b="b" l="l" r="r" t="t"/>
                <a:pathLst>
                  <a:path extrusionOk="0" h="55814" w="120000">
                    <a:moveTo>
                      <a:pt x="0" y="-444"/>
                    </a:moveTo>
                    <a:lnTo>
                      <a:pt x="0" y="55370"/>
                    </a:lnTo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7"/>
              <p:cNvSpPr/>
              <p:nvPr/>
            </p:nvSpPr>
            <p:spPr>
              <a:xfrm>
                <a:off x="9742959" y="2813577"/>
                <a:ext cx="0" cy="55814"/>
              </a:xfrm>
              <a:custGeom>
                <a:rect b="b" l="l" r="r" t="t"/>
                <a:pathLst>
                  <a:path extrusionOk="0" h="55814" w="120000">
                    <a:moveTo>
                      <a:pt x="0" y="-444"/>
                    </a:moveTo>
                    <a:lnTo>
                      <a:pt x="0" y="55370"/>
                    </a:lnTo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9819431" y="2813577"/>
                <a:ext cx="0" cy="55814"/>
              </a:xfrm>
              <a:custGeom>
                <a:rect b="b" l="l" r="r" t="t"/>
                <a:pathLst>
                  <a:path extrusionOk="0" h="55814" w="120000">
                    <a:moveTo>
                      <a:pt x="0" y="-444"/>
                    </a:moveTo>
                    <a:lnTo>
                      <a:pt x="0" y="55370"/>
                    </a:lnTo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9906828" y="2813577"/>
                <a:ext cx="0" cy="55814"/>
              </a:xfrm>
              <a:custGeom>
                <a:rect b="b" l="l" r="r" t="t"/>
                <a:pathLst>
                  <a:path extrusionOk="0" h="55814" w="120000">
                    <a:moveTo>
                      <a:pt x="0" y="-444"/>
                    </a:moveTo>
                    <a:lnTo>
                      <a:pt x="0" y="55370"/>
                    </a:lnTo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" name="Google Shape;172;p7"/>
          <p:cNvSpPr txBox="1"/>
          <p:nvPr/>
        </p:nvSpPr>
        <p:spPr>
          <a:xfrm>
            <a:off x="271731" y="1393929"/>
            <a:ext cx="362935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Electrospinning: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Variables to change concentrations, needle distance, voltage, flow rate</a:t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 b="0" l="0" r="0" t="3844"/>
          <a:stretch/>
        </p:blipFill>
        <p:spPr>
          <a:xfrm>
            <a:off x="4323517" y="4035611"/>
            <a:ext cx="4279517" cy="199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7100064" y="4248267"/>
            <a:ext cx="1766189" cy="3077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 Capture testing: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5149199" y="1028708"/>
            <a:ext cx="25993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apparatuses used: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018747" y="1099503"/>
            <a:ext cx="20071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 Synthesis:</a:t>
            </a:r>
            <a:endParaRPr/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1390" y="2667440"/>
            <a:ext cx="2725146" cy="1332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4182024" y="3025756"/>
            <a:ext cx="1997791" cy="5232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Air Capture (DAC):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circuit</a:t>
            </a:r>
            <a:endParaRPr/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6">
            <a:alphaModFix/>
          </a:blip>
          <a:srcRect b="5536" l="5966" r="7250" t="8737"/>
          <a:stretch/>
        </p:blipFill>
        <p:spPr>
          <a:xfrm>
            <a:off x="4124763" y="1443877"/>
            <a:ext cx="2835155" cy="146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6928747" y="1633763"/>
            <a:ext cx="1997791" cy="5232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Air Capture (DAC):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 circuit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 b="0" l="0" r="0" t="3724"/>
          <a:stretch/>
        </p:blipFill>
        <p:spPr>
          <a:xfrm>
            <a:off x="408709" y="3673297"/>
            <a:ext cx="4321137" cy="2506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>
            <p:ph type="title"/>
          </p:nvPr>
        </p:nvSpPr>
        <p:spPr>
          <a:xfrm>
            <a:off x="261504" y="340659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Background-Chemical Reactions Virus Capture</a:t>
            </a:r>
            <a:endParaRPr/>
          </a:p>
        </p:txBody>
      </p:sp>
      <p:sp>
        <p:nvSpPr>
          <p:cNvPr id="188" name="Google Shape;188;p8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732560" y="3105834"/>
            <a:ext cx="7055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Attaching L-arginine to PVA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Crosslinking with citric acid</a:t>
            </a:r>
            <a:endParaRPr/>
          </a:p>
        </p:txBody>
      </p:sp>
      <p:pic>
        <p:nvPicPr>
          <p:cNvPr descr="image" id="190" name="Google Shape;1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9846" y="2403686"/>
            <a:ext cx="4210953" cy="341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5">
            <a:alphaModFix/>
          </a:blip>
          <a:srcRect b="27673" l="0" r="0" t="0"/>
          <a:stretch/>
        </p:blipFill>
        <p:spPr>
          <a:xfrm>
            <a:off x="349532" y="1033342"/>
            <a:ext cx="4064624" cy="177003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5248058" y="1282187"/>
            <a:ext cx="35347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of virus (charged particles)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Washing out the virus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2029691" y="3673297"/>
            <a:ext cx="2523070" cy="1006847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349532" y="4720381"/>
            <a:ext cx="3980013" cy="1382546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>
            <p:ph idx="12" type="sldNum"/>
          </p:nvPr>
        </p:nvSpPr>
        <p:spPr>
          <a:xfrm>
            <a:off x="2779780" y="6507234"/>
            <a:ext cx="541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280666" y="892386"/>
            <a:ext cx="55946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General Goal Reaction: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Amine Functionlized polymer CO2 capture mechanism</a:t>
            </a:r>
            <a:endParaRPr/>
          </a:p>
        </p:txBody>
      </p:sp>
      <p:graphicFrame>
        <p:nvGraphicFramePr>
          <p:cNvPr id="201" name="Google Shape;201;p9"/>
          <p:cNvGraphicFramePr/>
          <p:nvPr/>
        </p:nvGraphicFramePr>
        <p:xfrm>
          <a:off x="1024966" y="1470830"/>
          <a:ext cx="4050668" cy="580831"/>
        </p:xfrm>
        <a:graphic>
          <a:graphicData uri="http://schemas.openxmlformats.org/presentationml/2006/ole">
            <mc:AlternateContent>
              <mc:Choice Requires="v">
                <p:oleObj r:id="rId4" imgH="580831" imgW="4050668" progId="ChemDraw.Document.6.0" spid="_x0000_s1">
                  <p:embed/>
                </p:oleObj>
              </mc:Choice>
              <mc:Fallback>
                <p:oleObj r:id="rId5" imgH="580831" imgW="4050668" progId="ChemDraw.Document.6.0">
                  <p:embed/>
                  <p:pic>
                    <p:nvPicPr>
                      <p:cNvPr id="201" name="Google Shape;201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24966" y="1470830"/>
                        <a:ext cx="4050668" cy="580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Google Shape;202;p9"/>
          <p:cNvSpPr txBox="1"/>
          <p:nvPr/>
        </p:nvSpPr>
        <p:spPr>
          <a:xfrm>
            <a:off x="280666" y="2264115"/>
            <a:ext cx="45753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mechanisms of sorption of amines: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Zwitterionic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termolecular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280666" y="819943"/>
            <a:ext cx="5594684" cy="123599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962" y="3464527"/>
            <a:ext cx="4150445" cy="24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2000" y="4049533"/>
            <a:ext cx="4150445" cy="143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09105" y="2583336"/>
            <a:ext cx="3567168" cy="1225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/>
        </p:nvSpPr>
        <p:spPr>
          <a:xfrm>
            <a:off x="5875350" y="2218186"/>
            <a:ext cx="20946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L-Arg at different pH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894179" y="3119102"/>
            <a:ext cx="3961838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Zwitterionic reaction mechanism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(0.5:1 CO</a:t>
            </a:r>
            <a:r>
              <a:rPr baseline="-2500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sorbent stoichiometry)</a:t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4911436" y="2232108"/>
            <a:ext cx="3811010" cy="165928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4530941" y="5410111"/>
            <a:ext cx="44600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(Guanidine group can abstract the hydrogen from intermediate leading to 1:1 stoichiometry)</a:t>
            </a:r>
            <a:endParaRPr/>
          </a:p>
        </p:txBody>
      </p:sp>
      <p:sp>
        <p:nvSpPr>
          <p:cNvPr id="211" name="Google Shape;211;p9"/>
          <p:cNvSpPr txBox="1"/>
          <p:nvPr>
            <p:ph type="title"/>
          </p:nvPr>
        </p:nvSpPr>
        <p:spPr>
          <a:xfrm>
            <a:off x="261504" y="340659"/>
            <a:ext cx="7886700" cy="50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/>
              <a:t>Background-Chemical Reactions CO2 Capture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2015-10-23T18:39:52Z</dcterms:created>
  <dc:creator>HeeRan Hong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  <property fmtid="{D5CDD505-2E9C-101B-9397-08002B2CF9AE}" pid="12" name="ContentTypeId">
    <vt:lpwstr>0x010100D6E2726572E29F4A8A95C07C390FF48C</vt:lpwstr>
  </property>
</Properties>
</file>